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6" r:id="rId6"/>
    <p:sldId id="271" r:id="rId7"/>
    <p:sldId id="260" r:id="rId8"/>
    <p:sldId id="261" r:id="rId9"/>
    <p:sldId id="262" r:id="rId10"/>
    <p:sldId id="270" r:id="rId11"/>
    <p:sldId id="269" r:id="rId12"/>
    <p:sldId id="264" r:id="rId13"/>
    <p:sldId id="265" r:id="rId14"/>
  </p:sldIdLst>
  <p:sldSz cx="9144000" cy="5143500" type="screen16x9"/>
  <p:notesSz cx="6797675" cy="9928225"/>
  <p:defaultTextStyle>
    <a:defPPr>
      <a:defRPr lang="ru-RU"/>
    </a:defPPr>
    <a:lvl1pPr marL="0" algn="l" defTabSz="9142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71393" algn="l" defTabSz="9142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28525" algn="l" defTabSz="9142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85656" algn="l" defTabSz="9142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199919" algn="l" defTabSz="9142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657050" algn="l" defTabSz="9142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142" d="100"/>
          <a:sy n="142" d="100"/>
        </p:scale>
        <p:origin x="-744" y="-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298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443FF-FD46-421C-BE5F-26EC718A5B43}" type="datetimeFigureOut">
              <a:rPr lang="ru-RU" smtClean="0"/>
              <a:t>28.06.2017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F72C-A4B1-4852-96CB-9E3046A6868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457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8FCDD-75B3-472E-BABD-CA28D091BA74}" type="datetimeFigureOut">
              <a:rPr lang="ru-RU" smtClean="0"/>
              <a:t>28.06.2017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A3A51-F753-44DE-9A69-A456D756316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4648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3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5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6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19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0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6208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620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6208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620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620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620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620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620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620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620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620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6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314452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1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38963" rIns="38963"/>
          <a:lstStyle>
            <a:lvl1pPr marL="0" marR="54548" indent="0" algn="r">
              <a:buNone/>
              <a:defRPr>
                <a:solidFill>
                  <a:schemeClr val="tx2"/>
                </a:solidFill>
              </a:defRPr>
            </a:lvl1pPr>
            <a:lvl2pPr marL="389626" indent="0" algn="ctr">
              <a:buNone/>
            </a:lvl2pPr>
            <a:lvl3pPr marL="779252" indent="0" algn="ctr">
              <a:buNone/>
            </a:lvl3pPr>
            <a:lvl4pPr marL="1168878" indent="0" algn="ctr">
              <a:buNone/>
            </a:lvl4pPr>
            <a:lvl5pPr marL="1558503" indent="0" algn="ctr">
              <a:buNone/>
            </a:lvl5pPr>
            <a:lvl6pPr marL="1948129" indent="0" algn="ctr">
              <a:buNone/>
            </a:lvl6pPr>
            <a:lvl7pPr marL="2337755" indent="0" algn="ctr">
              <a:buNone/>
            </a:lvl7pPr>
            <a:lvl8pPr marL="2727381" indent="0" algn="ctr">
              <a:buNone/>
            </a:lvl8pPr>
            <a:lvl9pPr marL="3117007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4" y="3714750"/>
            <a:ext cx="9147765" cy="1434066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C8FC31-BCE6-422D-B436-857E00F7B1C1}" type="datetime1">
              <a:rPr lang="ru-RU" smtClean="0"/>
              <a:t>28.06.2017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10998"/>
            <a:ext cx="8229600" cy="328955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06CC99-2191-435F-B243-B100D0926C19}" type="datetime1">
              <a:rPr lang="ru-RU" smtClean="0"/>
              <a:t>28.06.2017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05981"/>
            <a:ext cx="1777470" cy="419457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FAD087-182A-4FC4-B2EE-0CE4E089A98B}" type="datetime1">
              <a:rPr lang="ru-RU" smtClean="0"/>
              <a:t>28.06.2017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17DAB-8CC0-4E49-94AC-FFBCB65EEC74}" type="datetime1">
              <a:rPr lang="ru-RU" smtClean="0"/>
              <a:t>28.06.2017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1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77925" rIns="77925"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EFF67-4F8F-47A4-8504-A5134CFA8B91}" type="datetime1">
              <a:rPr lang="ru-RU" smtClean="0"/>
              <a:t>28.06.2017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B7E73C-5436-4F2E-AAAA-135B74349453}" type="datetime1">
              <a:rPr lang="ru-RU" smtClean="0"/>
              <a:t>28.06.2017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55850" anchor="ctr"/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1700" b="1"/>
            </a:lvl2pPr>
            <a:lvl3pPr>
              <a:buNone/>
              <a:defRPr sz="1500" b="1"/>
            </a:lvl3pPr>
            <a:lvl4pPr>
              <a:buNone/>
              <a:defRPr sz="1400" b="1"/>
            </a:lvl4pPr>
            <a:lvl5pPr>
              <a:buNone/>
              <a:defRPr sz="14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55850" anchor="ctr"/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1700" b="1"/>
            </a:lvl2pPr>
            <a:lvl3pPr>
              <a:buNone/>
              <a:defRPr sz="1500" b="1"/>
            </a:lvl3pPr>
            <a:lvl4pPr>
              <a:buNone/>
              <a:defRPr sz="1400" b="1"/>
            </a:lvl4pPr>
            <a:lvl5pPr>
              <a:buNone/>
              <a:defRPr sz="14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083222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083222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619C0D-84D9-4EE8-8CFD-1568E0B243CD}" type="datetime1">
              <a:rPr lang="ru-RU" smtClean="0"/>
              <a:t>28.06.2017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5D4E3-264B-483A-9C35-9FC26EE2736D}" type="datetime1">
              <a:rPr lang="ru-RU" smtClean="0"/>
              <a:t>28.06.2017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FB4AC5-52B2-4553-8C65-0F46B2F1BFCC}" type="datetime1">
              <a:rPr lang="ru-RU" smtClean="0"/>
              <a:t>28.06.2017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1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400"/>
            </a:lvl1pPr>
            <a:lvl2pPr>
              <a:buNone/>
              <a:defRPr sz="1000"/>
            </a:lvl2pPr>
            <a:lvl3pPr>
              <a:buNone/>
              <a:defRPr sz="900"/>
            </a:lvl3pPr>
            <a:lvl4pPr>
              <a:buNone/>
              <a:defRPr sz="800"/>
            </a:lvl4pPr>
            <a:lvl5pPr>
              <a:buNone/>
              <a:defRPr sz="8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>
            <a:extLst/>
          </a:lstStyle>
          <a:p>
            <a:fld id="{4D696911-440A-4578-B749-700488FFCF85}" type="datetime1">
              <a:rPr lang="ru-RU" smtClean="0"/>
              <a:t>28.06.2017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77925" tIns="0" rIns="77925" anchor="t"/>
          <a:lstStyle>
            <a:lvl1pPr marL="0" marR="15585" indent="0" algn="r">
              <a:buNone/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27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3ED9F2-69E4-4484-B5E7-A3053C2256E6}" type="datetime1">
              <a:rPr lang="ru-RU" smtClean="0"/>
              <a:t>28.06.2017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4805959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1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26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4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8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77925" tIns="38963" rIns="77925" bIns="38963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6" y="4340805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4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8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77925" tIns="38963" rIns="77925" bIns="38963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6" y="4340805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77925" tIns="38963" rIns="77925" bIns="38963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 lIns="77925" tIns="38963" rIns="77925" bIns="38963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lIns="77925" tIns="38963" rIns="77925" bIns="38963" anchor="b"/>
          <a:lstStyle>
            <a:lvl1pPr algn="l" eaLnBrk="1" latinLnBrk="0" hangingPunct="1">
              <a:defRPr kumimoji="0" sz="900">
                <a:solidFill>
                  <a:schemeClr val="tx1"/>
                </a:solidFill>
              </a:defRPr>
            </a:lvl1pPr>
            <a:extLst/>
          </a:lstStyle>
          <a:p>
            <a:fld id="{3CA3C86E-9A86-4C10-B424-12922499308F}" type="datetime1">
              <a:rPr lang="ru-RU" smtClean="0"/>
              <a:t>28.06.2017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4805959"/>
            <a:ext cx="2350681" cy="273844"/>
          </a:xfrm>
          <a:prstGeom prst="rect">
            <a:avLst/>
          </a:prstGeom>
        </p:spPr>
        <p:txBody>
          <a:bodyPr vert="horz" lIns="77925" tIns="38963" rIns="77925" bIns="38963" anchor="b"/>
          <a:lstStyle>
            <a:lvl1pPr algn="r" eaLnBrk="1" latinLnBrk="0" hangingPunct="1">
              <a:defRPr kumimoji="0" sz="9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4805959"/>
            <a:ext cx="365760" cy="273844"/>
          </a:xfrm>
          <a:prstGeom prst="rect">
            <a:avLst/>
          </a:prstGeom>
        </p:spPr>
        <p:txBody>
          <a:bodyPr vert="horz" lIns="77925" tIns="38963" rIns="77925" bIns="38963" anchor="b"/>
          <a:lstStyle>
            <a:lvl1pPr algn="r" eaLnBrk="1" latinLnBrk="0" hangingPunct="1">
              <a:defRPr kumimoji="0" sz="9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5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11701" indent="-218190" algn="l" rtl="0" eaLnBrk="1" latinLnBrk="0" hangingPunct="1">
        <a:spcBef>
          <a:spcPts val="341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29891" indent="-194813" algn="l" rtl="0" eaLnBrk="1" latinLnBrk="0" hangingPunct="1">
        <a:spcBef>
          <a:spcPts val="276"/>
        </a:spcBef>
        <a:buClr>
          <a:schemeClr val="accent1"/>
        </a:buClr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2497" indent="-194813" algn="l" rtl="0" eaLnBrk="1" latinLnBrk="0" hangingPunct="1">
        <a:spcBef>
          <a:spcPts val="298"/>
        </a:spcBef>
        <a:buClr>
          <a:schemeClr val="accent2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74065" indent="-194813" algn="l" rtl="0" eaLnBrk="1" latinLnBrk="0" hangingPunct="1">
        <a:spcBef>
          <a:spcPts val="298"/>
        </a:spcBef>
        <a:buClr>
          <a:schemeClr val="accent2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68878" indent="-194813" algn="l" rtl="0" eaLnBrk="1" latinLnBrk="0" hangingPunct="1">
        <a:spcBef>
          <a:spcPts val="298"/>
        </a:spcBef>
        <a:buClr>
          <a:schemeClr val="accent2"/>
        </a:buClr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690" indent="-194813" algn="l" rtl="0" eaLnBrk="1" latinLnBrk="0" hangingPunct="1">
        <a:spcBef>
          <a:spcPts val="298"/>
        </a:spcBef>
        <a:buClr>
          <a:schemeClr val="accent3"/>
        </a:buClr>
        <a:buFont typeface="Wingdings 2"/>
        <a:buChar char="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1558503" indent="-194813" algn="l" rtl="0" eaLnBrk="1" latinLnBrk="0" hangingPunct="1">
        <a:spcBef>
          <a:spcPts val="298"/>
        </a:spcBef>
        <a:buClr>
          <a:schemeClr val="accent3"/>
        </a:buClr>
        <a:buFont typeface="Wingdings 2"/>
        <a:buChar char="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753316" indent="-194813" algn="l" rtl="0" eaLnBrk="1" latinLnBrk="0" hangingPunct="1">
        <a:spcBef>
          <a:spcPts val="298"/>
        </a:spcBef>
        <a:buClr>
          <a:schemeClr val="accent3"/>
        </a:buClr>
        <a:buFont typeface="Wingdings 2"/>
        <a:buChar char="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948129" indent="-194813" algn="l" rtl="0" eaLnBrk="1" latinLnBrk="0" hangingPunct="1">
        <a:spcBef>
          <a:spcPts val="298"/>
        </a:spcBef>
        <a:buClr>
          <a:schemeClr val="accent3"/>
        </a:buClr>
        <a:buFont typeface="Wingdings 2"/>
        <a:buChar char="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rtgpetr@yandex.ru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hyperlink" Target="http://www.domod.r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260" y="87479"/>
            <a:ext cx="742950" cy="74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61170" y="87478"/>
            <a:ext cx="6181610" cy="702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Администрация городского округа Домодедово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9148" y="1113588"/>
            <a:ext cx="7005656" cy="22682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28825" y="1660398"/>
            <a:ext cx="6846299" cy="1986902"/>
          </a:xfrm>
          <a:prstGeom prst="rect">
            <a:avLst/>
          </a:prstGeom>
          <a:noFill/>
        </p:spPr>
        <p:txBody>
          <a:bodyPr wrap="square" lIns="77925" tIns="38963" rIns="77925" bIns="38963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100" b="1" i="1" dirty="0">
                <a:ln w="50800"/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МУНИЦИПАЛЬНАЯ ПОДДЕРЖКА </a:t>
            </a:r>
          </a:p>
          <a:p>
            <a:pPr algn="ctr"/>
            <a:r>
              <a:rPr lang="ru-RU" sz="3100" b="1" i="1" dirty="0">
                <a:ln w="50800"/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МАЛОГО И СРЕДНЕГО ПРЕДПРИНИМАТЕЛЬСТВА </a:t>
            </a:r>
          </a:p>
          <a:p>
            <a:pPr algn="ctr"/>
            <a:r>
              <a:rPr lang="ru-RU" sz="3100" b="1" i="1" dirty="0">
                <a:ln w="50800"/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 2017 ГОДУ</a:t>
            </a:r>
          </a:p>
        </p:txBody>
      </p:sp>
    </p:spTree>
    <p:extLst>
      <p:ext uri="{BB962C8B-B14F-4D97-AF65-F5344CB8AC3E}">
        <p14:creationId xmlns:p14="http://schemas.microsoft.com/office/powerpoint/2010/main" val="181129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259" y="50901"/>
            <a:ext cx="742950" cy="74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02456" y="302894"/>
            <a:ext cx="5505922" cy="351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12057" y="1180544"/>
            <a:ext cx="287445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94647" y="112155"/>
            <a:ext cx="7178643" cy="7371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ru-RU" sz="1500" b="1" dirty="0">
              <a:solidFill>
                <a:srgbClr val="000000"/>
              </a:solidFill>
            </a:endParaRPr>
          </a:p>
          <a:p>
            <a:pPr algn="ctr"/>
            <a:r>
              <a:rPr lang="ru-RU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Организации инфраструктуры поддержки малого и среднего предпринимательства, осуществляющие свою деятельность на территории городского округа Домодедово</a:t>
            </a:r>
          </a:p>
          <a:p>
            <a:pPr algn="ctr"/>
            <a:endParaRPr lang="ru-RU" sz="1500" dirty="0">
              <a:solidFill>
                <a:schemeClr val="tx1"/>
              </a:solidFill>
              <a:effectLst>
                <a:outerShdw blurRad="101600" dir="3360000" algn="ctr" rotWithShape="0">
                  <a:schemeClr val="tx1">
                    <a:lumMod val="85000"/>
                    <a:lumOff val="15000"/>
                    <a:alpha val="90000"/>
                  </a:schemeClr>
                </a:outerShdw>
              </a:effectLst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702556"/>
              </p:ext>
            </p:extLst>
          </p:nvPr>
        </p:nvGraphicFramePr>
        <p:xfrm>
          <a:off x="539552" y="849293"/>
          <a:ext cx="8280920" cy="4114800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2528771"/>
                <a:gridCol w="5752149"/>
              </a:tblGrid>
              <a:tr h="7886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Торгово-промышленная палата городского округа Домодедово</a:t>
                      </a:r>
                    </a:p>
                  </a:txBody>
                  <a:tcPr marL="63305" marR="6330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kumimoji="0" lang="ru-RU" sz="900" b="1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kumimoji="0"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+7 (916) 950-02-88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kumimoji="0" lang="ru-RU" sz="900" b="1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kumimoji="0"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http://domodedovo.tpprf.ru/</a:t>
                      </a:r>
                      <a:endParaRPr kumimoji="0" lang="ru-RU" sz="900" b="1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kumimoji="0"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mail@tppdmd.ru</a:t>
                      </a: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87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ru-RU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Общественная приёмная Уполномоченного по защите прав предпринимателей по Московской области в </a:t>
                      </a:r>
                      <a:r>
                        <a:rPr kumimoji="0" lang="ru-RU" sz="11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г.о</a:t>
                      </a:r>
                      <a:r>
                        <a:rPr kumimoji="0" lang="ru-RU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Домодедово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1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Wingdings" pitchFamily="2" charset="2"/>
                        <a:buNone/>
                      </a:pPr>
                      <a:endParaRPr kumimoji="0" lang="en-US" sz="900" b="1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Защита прав предпринимателей</a:t>
                      </a: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endParaRPr kumimoji="0" lang="ru-RU" sz="900" b="1" i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+7 (905)</a:t>
                      </a:r>
                      <a:r>
                        <a:rPr kumimoji="0" lang="ru-RU" sz="9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754-59-74</a:t>
                      </a: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+7</a:t>
                      </a:r>
                      <a:r>
                        <a:rPr kumimoji="0" lang="ru-RU" sz="9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916)</a:t>
                      </a:r>
                      <a:r>
                        <a:rPr kumimoji="0" lang="ru-RU" sz="9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950-02-88</a:t>
                      </a: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endParaRPr kumimoji="0" lang="ru-RU" sz="900" b="1" i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kumimoji="0" lang="en-US" sz="9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hlinkClick r:id="rId4"/>
                        </a:rPr>
                        <a:t>rtgpetr@yandex.ru</a:t>
                      </a:r>
                      <a:endParaRPr kumimoji="0" lang="ru-RU" sz="900" b="1" u="sng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kumimoji="0" lang="ru-RU" sz="1100" b="1" i="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kumimoji="0" lang="ru-RU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Районная  </a:t>
                      </a:r>
                    </a:p>
                    <a:p>
                      <a:pPr algn="ctr"/>
                      <a:r>
                        <a:rPr kumimoji="0" lang="ru-RU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общественная  </a:t>
                      </a:r>
                    </a:p>
                    <a:p>
                      <a:pPr algn="ctr"/>
                      <a:r>
                        <a:rPr kumimoji="0" lang="ru-RU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организация  </a:t>
                      </a:r>
                    </a:p>
                    <a:p>
                      <a:pPr algn="ctr"/>
                      <a:r>
                        <a:rPr kumimoji="0" lang="ru-RU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«Домодедовский  союз</a:t>
                      </a:r>
                      <a:endParaRPr kumimoji="0" lang="ru-RU" sz="1100" b="0" i="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kumimoji="0" lang="ru-RU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промышленников  и  </a:t>
                      </a:r>
                    </a:p>
                    <a:p>
                      <a:pPr algn="ctr"/>
                      <a:r>
                        <a:rPr kumimoji="0" lang="ru-RU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предпринимателей»</a:t>
                      </a:r>
                    </a:p>
                    <a:p>
                      <a:pPr algn="ctr"/>
                      <a:endParaRPr kumimoji="0" lang="ru-RU" sz="1100" b="0" i="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ru-RU" sz="900" b="1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indent="-285750" algn="l">
                        <a:buFont typeface="Wingdings" pitchFamily="2" charset="2"/>
                        <a:buChar char="Ø"/>
                      </a:pP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Защита  интересов,  содействие  развитию  инициативы  субъектов   предпринимательской  деятельности,  обеспечению  свободы предпринимательства;</a:t>
                      </a:r>
                    </a:p>
                    <a:p>
                      <a:pPr marL="285750" indent="-285750" algn="l">
                        <a:buFont typeface="Wingdings" pitchFamily="2" charset="2"/>
                        <a:buChar char="Ø"/>
                      </a:pP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Консолидация  усилий  промышленников  и  предпринимателей в  повышении деловой</a:t>
                      </a:r>
                    </a:p>
                    <a:p>
                      <a:pPr marL="0" indent="0" algn="l">
                        <a:buFont typeface="Wingdings" pitchFamily="2" charset="2"/>
                        <a:buNone/>
                      </a:pP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активности,  развитии  процессов в сфере социально-трудовых отношений;</a:t>
                      </a:r>
                    </a:p>
                    <a:p>
                      <a:pPr marL="285750" indent="-285750" algn="l">
                        <a:buFont typeface="Wingdings" pitchFamily="2" charset="2"/>
                        <a:buChar char="Ø"/>
                      </a:pP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Активное  содействие  экономическому  и  научно</a:t>
                      </a:r>
                      <a:r>
                        <a:rPr kumimoji="0" lang="ru-RU" sz="9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- </a:t>
                      </a: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техническому  сотрудничеству,</a:t>
                      </a:r>
                    </a:p>
                    <a:p>
                      <a:pPr marL="0" indent="0" algn="l">
                        <a:buFont typeface="Wingdings" pitchFamily="2" charset="2"/>
                        <a:buNone/>
                      </a:pP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установлению  прямых связей между предприятиями и деловыми кругами,</a:t>
                      </a:r>
                      <a:r>
                        <a:rPr kumimoji="0" lang="ru-RU" sz="9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как в России,</a:t>
                      </a:r>
                      <a:endParaRPr kumimoji="0" lang="ru-RU" sz="900" b="1" i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indent="0" algn="l">
                        <a:buFont typeface="Wingdings" pitchFamily="2" charset="2"/>
                        <a:buNone/>
                      </a:pP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так  и  зарубежом;</a:t>
                      </a:r>
                    </a:p>
                    <a:p>
                      <a:pPr marL="285750" indent="-285750" algn="l">
                        <a:buFont typeface="Wingdings" pitchFamily="2" charset="2"/>
                        <a:buChar char="Ø"/>
                      </a:pP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Содействие  повышению  деловой  квалификации  и  профессионализма  хозяйственных </a:t>
                      </a:r>
                    </a:p>
                    <a:p>
                      <a:pPr marL="0" indent="0" algn="l">
                        <a:buFont typeface="Wingdings" pitchFamily="2" charset="2"/>
                        <a:buNone/>
                      </a:pPr>
                      <a:r>
                        <a:rPr kumimoji="0" lang="ru-RU" sz="9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</a:t>
                      </a: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руководителей,  предпринимателей,  ученых,  инженеров  и  других  специалистов.</a:t>
                      </a:r>
                    </a:p>
                    <a:p>
                      <a:pPr marL="0" indent="0" algn="l">
                        <a:buFont typeface="Wingdings" pitchFamily="2" charset="2"/>
                        <a:buNone/>
                      </a:pP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+7</a:t>
                      </a:r>
                      <a:r>
                        <a:rPr kumimoji="0" lang="ru-RU" sz="9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(496)</a:t>
                      </a:r>
                      <a:r>
                        <a:rPr kumimoji="0" lang="ru-RU" sz="9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79-3-03-59/факс: +7 (496)</a:t>
                      </a:r>
                      <a:r>
                        <a:rPr kumimoji="0" lang="ru-RU" sz="9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79-3-35-43</a:t>
                      </a:r>
                      <a:endParaRPr kumimoji="0" lang="ru-RU" sz="900" b="1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09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259" y="50901"/>
            <a:ext cx="742950" cy="74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16803" y="112155"/>
            <a:ext cx="7444519" cy="839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sz="1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Организации инфраструктуры поддержки малого и среднего предпринимательства, осуществляющие свою деятельность на территории городского округа Домодедово</a:t>
            </a:r>
          </a:p>
          <a:p>
            <a:pPr algn="ctr"/>
            <a:endParaRPr lang="ru-RU" sz="1500" dirty="0">
              <a:solidFill>
                <a:srgbClr val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12057" y="1180544"/>
            <a:ext cx="287445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94647" y="112155"/>
            <a:ext cx="7178643" cy="7371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ru-RU" sz="1500" dirty="0">
              <a:solidFill>
                <a:schemeClr val="tx1"/>
              </a:solidFill>
              <a:effectLst>
                <a:outerShdw blurRad="101600" dir="3360000" algn="ctr" rotWithShape="0">
                  <a:schemeClr val="tx1">
                    <a:lumMod val="85000"/>
                    <a:lumOff val="15000"/>
                    <a:alpha val="90000"/>
                  </a:schemeClr>
                </a:outerShdw>
              </a:effectLst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939004"/>
              </p:ext>
            </p:extLst>
          </p:nvPr>
        </p:nvGraphicFramePr>
        <p:xfrm>
          <a:off x="815650" y="951571"/>
          <a:ext cx="7850084" cy="37008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4022"/>
                <a:gridCol w="5556062"/>
              </a:tblGrid>
              <a:tr h="1735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Некоммерческое партнерство «Альянс делового сотрудничества»</a:t>
                      </a:r>
                      <a:endParaRPr kumimoji="0" lang="ru-RU" sz="1200" b="1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kumimoji="0" lang="ru-RU" sz="900" b="1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kumimoji="0" lang="ru-RU" sz="9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Содействие  членам  Партнерства в осуществлении деятельности, направленной на достижение следующих целей: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kumimoji="0" lang="ru-RU" sz="9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9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образовательных, научных и управленческих;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kumimoji="0" lang="ru-RU" sz="9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защиты прав, законных интересов граждан и организаций;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kumimoji="0" lang="ru-RU" sz="9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разрешения споров и конфликтов;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kumimoji="0" lang="ru-RU" sz="9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оказания юридической, аудиторской и других видов помощи;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kumimoji="0" lang="ru-RU" sz="9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содействие и координация деятельности членов Партнерства.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kumimoji="0" lang="ru-RU" sz="9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+7 (496)793-53-72,</a:t>
                      </a:r>
                      <a:r>
                        <a:rPr kumimoji="0" lang="ru-RU" sz="9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+7 </a:t>
                      </a:r>
                      <a:r>
                        <a:rPr kumimoji="0" lang="ru-RU" sz="9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(495) 780-08-47</a:t>
                      </a:r>
                      <a:r>
                        <a:rPr kumimoji="0" lang="ru-RU" sz="9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900" b="1" i="0" kern="1200" baseline="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kumimoji="0" lang="ru-RU" sz="9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kumimoji="0" lang="en-US" sz="900" b="1" i="0" u="sng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www.buscons.ru/kic_rp/</a:t>
                      </a:r>
                      <a:r>
                        <a:rPr kumimoji="0" lang="ru-RU" sz="900" b="1" i="0" u="sng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 </a:t>
                      </a:r>
                      <a:r>
                        <a:rPr kumimoji="0" lang="en-US" sz="900" b="1" i="0" u="sng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kokorin@buscons.ru</a:t>
                      </a:r>
                      <a:r>
                        <a:rPr kumimoji="0" lang="ru-RU" sz="9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kumimoji="0" lang="ru-RU" sz="900" b="1" i="0" u="sng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740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КИЦ РП (Консультационно-информационный центр развития предпринимательства)</a:t>
                      </a:r>
                    </a:p>
                  </a:txBody>
                  <a:tcPr marL="63305" marR="6330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Wingdings" pitchFamily="2" charset="2"/>
                        <a:buNone/>
                      </a:pPr>
                      <a:endParaRPr kumimoji="0" lang="en-US" sz="900" b="1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Отбор и подготовка конкурсных заявок для получения субсидий в рамках областных программ, оказание помощи в регистрации фирм, бухгалтерские и юридические услуги, консультации предпринимателей о видах поддержки субъектов МСП</a:t>
                      </a:r>
                      <a:endParaRPr kumimoji="0" lang="en-US" sz="900" b="1" i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kumimoji="0" lang="en-US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+7 </a:t>
                      </a: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kumimoji="0" lang="ru-RU" sz="900" b="1" i="0" kern="120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496)793-53-72,</a:t>
                      </a:r>
                      <a:r>
                        <a:rPr kumimoji="0" lang="ru-RU" sz="9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900" b="1" i="0" kern="120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</a:t>
                      </a:r>
                      <a:r>
                        <a:rPr kumimoji="0" lang="en-US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 </a:t>
                      </a:r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(495)780-08-47</a:t>
                      </a:r>
                      <a:r>
                        <a:rPr kumimoji="0" lang="en-US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9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kumimoji="0" lang="en-US" sz="9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900" b="1" i="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kumimoji="0" lang="en-US" sz="900" b="1" i="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http://www.buscons.ru/kic_rp/</a:t>
                      </a:r>
                      <a:r>
                        <a:rPr kumimoji="0" lang="ru-RU" sz="900" b="1" i="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 </a:t>
                      </a:r>
                      <a:r>
                        <a:rPr kumimoji="0" lang="en-US" sz="900" b="1" i="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cic@buscons.ru</a:t>
                      </a:r>
                      <a:r>
                        <a:rPr kumimoji="0" lang="ru-RU" sz="9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kumimoji="0" lang="en-US" sz="900" b="1" i="0" kern="1200" baseline="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17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Местное отделение ОПОРЫ РОССИИ в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г. Домодедово</a:t>
                      </a:r>
                    </a:p>
                  </a:txBody>
                  <a:tcPr marL="63305" marR="6330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ru-RU" sz="900" b="1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Защита прав и интересов членов бизнес-сообщества, создание благоприятного предпринимательского климата</a:t>
                      </a:r>
                    </a:p>
                    <a:p>
                      <a:r>
                        <a:rPr kumimoji="0" lang="ru-RU" sz="9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+7 (926) 525-68-60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kumimoji="0" lang="en-US" sz="9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www.oporamo.ru/mestnye-otdelenija/domodedovo.html</a:t>
                      </a:r>
                      <a:r>
                        <a:rPr kumimoji="0" lang="ru-RU" sz="9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 </a:t>
                      </a:r>
                      <a:r>
                        <a:rPr kumimoji="0" lang="en-US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BUREAU900@GMAIL.COM</a:t>
                      </a:r>
                      <a:r>
                        <a:rPr kumimoji="0" lang="ru-RU" sz="9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</a:t>
                      </a: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64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259" y="107535"/>
            <a:ext cx="742950" cy="74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02456" y="302894"/>
            <a:ext cx="5505922" cy="351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Контактная информация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12057" y="1180544"/>
            <a:ext cx="287445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04610" y="112155"/>
            <a:ext cx="7178643" cy="73713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ru-RU" sz="2400" dirty="0">
              <a:solidFill>
                <a:schemeClr val="tx1"/>
              </a:solidFill>
              <a:effectLst>
                <a:outerShdw blurRad="101600" dir="3360000" algn="ctr" rotWithShape="0">
                  <a:schemeClr val="tx1">
                    <a:lumMod val="85000"/>
                    <a:lumOff val="15000"/>
                    <a:alpha val="90000"/>
                  </a:schemeClr>
                </a:outerShdw>
              </a:effectLst>
            </a:endParaRPr>
          </a:p>
          <a:p>
            <a:pPr algn="ctr"/>
            <a:endParaRPr lang="ru-RU" sz="2400" dirty="0">
              <a:solidFill>
                <a:schemeClr val="tx1"/>
              </a:solidFill>
              <a:effectLst>
                <a:outerShdw blurRad="101600" dir="3360000" algn="ctr" rotWithShape="0">
                  <a:schemeClr val="tx1">
                    <a:lumMod val="85000"/>
                    <a:lumOff val="15000"/>
                    <a:alpha val="90000"/>
                  </a:scheme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9463" y="1005576"/>
            <a:ext cx="7776864" cy="1350151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>
              <a:lnSpc>
                <a:spcPct val="150000"/>
              </a:lnSpc>
            </a:pP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1200" b="1" dirty="0"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Председатель Комитета по экономике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Администрации городского округа Домодедово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Кузнецова Ольга Сергеевна,</a:t>
            </a:r>
            <a:endParaRPr lang="ru-RU" alt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тел.+7 (496) </a:t>
            </a: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792-41-66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12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95202" y="2679762"/>
            <a:ext cx="7776864" cy="1620180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>
              <a:lnSpc>
                <a:spcPct val="150000"/>
              </a:lnSpc>
            </a:pP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Заместитель </a:t>
            </a:r>
            <a:r>
              <a:rPr lang="ru-RU" alt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председателя комитета - начальник отдела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инвестиций и предпринимательства комитета по экономике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Скворцова Елена Анатольевна,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тел.+7(496) 792-42-83,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+7(496) 792-43-39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altLang="ru-RU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1200" b="1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5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4173" y="1221600"/>
            <a:ext cx="7909801" cy="19982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4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r>
              <a:rPr lang="ru-RU" sz="4100" dirty="0">
                <a:latin typeface="Arial" pitchFamily="34" charset="0"/>
                <a:cs typeface="Arial" pitchFamily="34" charset="0"/>
              </a:rPr>
              <a:t>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107" y="2733768"/>
            <a:ext cx="1563935" cy="127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65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259" y="107535"/>
            <a:ext cx="742950" cy="74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13407" y="188305"/>
            <a:ext cx="5505922" cy="547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Малый и средний бизнес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городского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округа Домодедово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34849" y="1028870"/>
            <a:ext cx="287445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88546" y="866852"/>
            <a:ext cx="3057570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2000" b="1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Критерии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77593" y="1511092"/>
            <a:ext cx="1235650" cy="277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Средние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77594" y="2402339"/>
            <a:ext cx="1147071" cy="3203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Малые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77593" y="3330271"/>
            <a:ext cx="997033" cy="3203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Микро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01774" y="1266727"/>
            <a:ext cx="3838377" cy="810090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marL="292219" indent="-292219">
              <a:buFont typeface="Wingdings" pitchFamily="2" charset="2"/>
              <a:buChar char="Ø"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92219" indent="-292219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101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250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человек</a:t>
            </a:r>
          </a:p>
          <a:p>
            <a:pPr marL="292219" indent="-292219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Выручка не более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млрд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руб. 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04629" y="2236522"/>
            <a:ext cx="3835522" cy="827827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marL="292219" indent="-292219">
              <a:buFont typeface="Wingdings" pitchFamily="2" charset="2"/>
              <a:buChar char="Ø"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92219" indent="-292219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человек</a:t>
            </a:r>
          </a:p>
          <a:p>
            <a:pPr marL="292219" indent="-292219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Выручка не более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800 млн.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руб.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125525" y="3236690"/>
            <a:ext cx="3814626" cy="827827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marL="292219" indent="-292219">
              <a:buFont typeface="Wingdings" pitchFamily="2" charset="2"/>
              <a:buChar char="Ø"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92219" indent="-292219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человек</a:t>
            </a:r>
          </a:p>
          <a:p>
            <a:pPr marL="292219" indent="-292219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выручка не более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120 млн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руб. </a:t>
            </a: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701371" y="874907"/>
            <a:ext cx="3057570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2000" b="1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Количество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191148" y="1266727"/>
            <a:ext cx="2197276" cy="810090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71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ПРЕДПРИЯТИЕ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200710" y="2254259"/>
            <a:ext cx="2187714" cy="810090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250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ПРЕДПРИЯТИЙ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200710" y="3245559"/>
            <a:ext cx="2187714" cy="810090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3 757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ПРЕДПРИЯТИЙ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200710" y="4233181"/>
            <a:ext cx="2187714" cy="270030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4 414 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ИП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6200710" y="4696671"/>
            <a:ext cx="2187714" cy="251343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ИТОГО: 8 492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4" y="438124"/>
            <a:ext cx="1976240" cy="94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19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259" y="107535"/>
            <a:ext cx="742950" cy="74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16211" y="203095"/>
            <a:ext cx="7112174" cy="486659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Финансовая поддержка субъектов МСП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34849" y="1028870"/>
            <a:ext cx="287445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315024" y="43558"/>
            <a:ext cx="6170610" cy="80573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ru-RU" sz="2000" dirty="0">
              <a:solidFill>
                <a:schemeClr val="tx1"/>
              </a:solidFill>
              <a:effectLst>
                <a:outerShdw blurRad="101600" dir="3360000" algn="ctr" rotWithShape="0">
                  <a:schemeClr val="tx1">
                    <a:lumMod val="85000"/>
                    <a:lumOff val="15000"/>
                    <a:alpha val="90000"/>
                  </a:schemeClr>
                </a:outerShdw>
              </a:effectLst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577932" y="689754"/>
            <a:ext cx="5666475" cy="2026012"/>
          </a:xfrm>
          <a:prstGeom prst="roundRect">
            <a:avLst/>
          </a:prstGeom>
          <a:gradFill>
            <a:gsLst>
              <a:gs pos="100000">
                <a:schemeClr val="accent1">
                  <a:lumMod val="20000"/>
                  <a:lumOff val="80000"/>
                </a:schemeClr>
              </a:gs>
              <a:gs pos="100000">
                <a:schemeClr val="accent3">
                  <a:tint val="32000"/>
                  <a:satMod val="250000"/>
                </a:schemeClr>
              </a:gs>
              <a:gs pos="0">
                <a:schemeClr val="bg2">
                  <a:lumMod val="75000"/>
                </a:schemeClr>
              </a:gs>
            </a:gsLst>
          </a:gra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>
              <a:lnSpc>
                <a:spcPct val="150000"/>
              </a:lnSpc>
            </a:pPr>
            <a:r>
              <a:rPr lang="ru-RU" sz="1200" b="1" dirty="0">
                <a:noFill/>
                <a:latin typeface="Arial" pitchFamily="34" charset="0"/>
                <a:cs typeface="Arial" pitchFamily="34" charset="0"/>
              </a:rPr>
              <a:t>Все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С  2011 по 2016 годы на финансовую поддержку на конкурсной основе субъектам малого и среднего предпринимательства в рамках муниципальной программы выделено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34,6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млн.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руб.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200" b="1" dirty="0">
                <a:latin typeface="Arial" pitchFamily="34" charset="0"/>
                <a:cs typeface="Arial" pitchFamily="34" charset="0"/>
              </a:rPr>
              <a:t>- из местного бюджета –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5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млн. руб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., </a:t>
            </a:r>
          </a:p>
          <a:p>
            <a:pPr>
              <a:lnSpc>
                <a:spcPct val="150000"/>
              </a:lnSpc>
            </a:pPr>
            <a:r>
              <a:rPr lang="ru-RU" sz="1200" b="1" dirty="0">
                <a:latin typeface="Arial" pitchFamily="34" charset="0"/>
                <a:cs typeface="Arial" pitchFamily="34" charset="0"/>
              </a:rPr>
              <a:t>- из областного –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11,6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млн. руб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., </a:t>
            </a:r>
          </a:p>
          <a:p>
            <a:pPr>
              <a:lnSpc>
                <a:spcPct val="150000"/>
              </a:lnSpc>
            </a:pPr>
            <a:r>
              <a:rPr lang="ru-RU" sz="1200" b="1" dirty="0">
                <a:latin typeface="Arial" pitchFamily="34" charset="0"/>
                <a:cs typeface="Arial" pitchFamily="34" charset="0"/>
              </a:rPr>
              <a:t>- из федерального –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18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млн. руб.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52313" y="2813624"/>
            <a:ext cx="5450452" cy="1284122"/>
          </a:xfrm>
          <a:prstGeom prst="roundRect">
            <a:avLst/>
          </a:prstGeom>
          <a:gradFill>
            <a:gsLst>
              <a:gs pos="100000">
                <a:schemeClr val="accent1">
                  <a:lumMod val="40000"/>
                  <a:lumOff val="60000"/>
                </a:schemeClr>
              </a:gs>
              <a:gs pos="100000">
                <a:schemeClr val="accent3">
                  <a:tint val="32000"/>
                  <a:satMod val="250000"/>
                </a:schemeClr>
              </a:gs>
              <a:gs pos="0">
                <a:schemeClr val="bg2">
                  <a:lumMod val="75000"/>
                </a:schemeClr>
              </a:gs>
            </a:gsLst>
          </a:gra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>
              <a:lnSpc>
                <a:spcPct val="150000"/>
              </a:lnSpc>
            </a:pPr>
            <a:r>
              <a:rPr lang="ru-RU" sz="1200" b="1" dirty="0">
                <a:noFill/>
                <a:latin typeface="+mj-lt"/>
                <a:cs typeface="Times New Roman" panose="02020603050405020304" pitchFamily="18" charset="0"/>
              </a:rPr>
              <a:t>Всего</a:t>
            </a:r>
            <a:r>
              <a:rPr lang="ru-RU" sz="1200" b="1" dirty="0">
                <a:latin typeface="+mj-lt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200" b="1" dirty="0">
                <a:latin typeface="Arial" pitchFamily="34" charset="0"/>
                <a:cs typeface="Arial" pitchFamily="34" charset="0"/>
              </a:rPr>
              <a:t>       В 2016 году финансовую поддержку в рамках муниципальной программы получили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3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 организации на общую сумму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1,3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млн.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уб.,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поддержку в рамках областной программы получили 6 субъектов на общую сумму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5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млн.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руб.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ru-RU" sz="12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709193" y="4299942"/>
            <a:ext cx="5224869" cy="648072"/>
          </a:xfrm>
          <a:prstGeom prst="roundRect">
            <a:avLst/>
          </a:prstGeom>
          <a:gradFill>
            <a:gsLst>
              <a:gs pos="100000">
                <a:schemeClr val="accent1">
                  <a:lumMod val="40000"/>
                  <a:lumOff val="60000"/>
                </a:schemeClr>
              </a:gs>
              <a:gs pos="100000">
                <a:schemeClr val="accent3">
                  <a:tint val="32000"/>
                  <a:satMod val="250000"/>
                </a:schemeClr>
              </a:gs>
              <a:gs pos="0">
                <a:schemeClr val="bg2">
                  <a:lumMod val="75000"/>
                </a:schemeClr>
              </a:gs>
            </a:gsLst>
          </a:gra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>
              <a:lnSpc>
                <a:spcPct val="150000"/>
              </a:lnSpc>
              <a:spcAft>
                <a:spcPts val="852"/>
              </a:spcAft>
            </a:pPr>
            <a:r>
              <a:rPr lang="ru-RU" sz="1200" b="1" dirty="0">
                <a:cs typeface="Times New Roman" panose="02020603050405020304" pitchFamily="18" charset="0"/>
              </a:rPr>
              <a:t>     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С 2016 года муниципальная программа финансируется только за счет средств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местного бюджета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36" y="966777"/>
            <a:ext cx="2341897" cy="131477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366" y="2786521"/>
            <a:ext cx="2060537" cy="138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30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259" y="107535"/>
            <a:ext cx="742950" cy="74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16804" y="112155"/>
            <a:ext cx="7366449" cy="916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sz="1500" b="1" dirty="0">
              <a:solidFill>
                <a:srgbClr val="000000"/>
              </a:solidFill>
            </a:endParaRPr>
          </a:p>
          <a:p>
            <a:pPr algn="ctr"/>
            <a:r>
              <a:rPr lang="ru-RU" sz="19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Мероприятие </a:t>
            </a:r>
            <a:r>
              <a:rPr lang="ru-RU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«Частичная компенсация субъектам малого и среднего предпринимательства затрат, связанных с приобретением оборудования в целях создания и (или) развития либо модернизации производства товаров (работ, услуг)» </a:t>
            </a:r>
          </a:p>
          <a:p>
            <a:pPr algn="ctr"/>
            <a:endParaRPr lang="ru-RU" sz="1500" dirty="0">
              <a:solidFill>
                <a:srgbClr val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4849" y="1028870"/>
            <a:ext cx="287445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04610" y="112155"/>
            <a:ext cx="7178643" cy="91671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ru-RU" sz="1500" dirty="0">
              <a:solidFill>
                <a:srgbClr val="000000"/>
              </a:solidFill>
              <a:effectLst>
                <a:outerShdw blurRad="101600" dir="3360000" algn="ctr" rotWithShape="0">
                  <a:schemeClr val="tx1">
                    <a:lumMod val="85000"/>
                    <a:lumOff val="15000"/>
                    <a:alpha val="90000"/>
                  </a:scheme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2932" y="1127976"/>
            <a:ext cx="8499548" cy="354749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Объем финансирования 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1,6 млн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руб.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 счет средств бюджета городского округа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2932" y="1563638"/>
            <a:ext cx="8524970" cy="1800200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>
              <a:lnSpc>
                <a:spcPct val="120000"/>
              </a:lnSpc>
            </a:pPr>
            <a:endParaRPr lang="ru-RU" sz="1200" b="1" u="sng" dirty="0"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b="1" u="sng" dirty="0">
                <a:latin typeface="Arial" pitchFamily="34" charset="0"/>
                <a:ea typeface="Calibri"/>
                <a:cs typeface="Arial" pitchFamily="34" charset="0"/>
              </a:rPr>
              <a:t>Условия предоставления субсидии:</a:t>
            </a:r>
          </a:p>
          <a:p>
            <a:pPr marL="243516" indent="-243516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1" dirty="0">
                <a:latin typeface="Arial" pitchFamily="34" charset="0"/>
                <a:ea typeface="Calibri"/>
                <a:cs typeface="Arial" pitchFamily="34" charset="0"/>
              </a:rPr>
              <a:t>предоставляются на конкурсной основе</a:t>
            </a:r>
          </a:p>
          <a:p>
            <a:pPr marL="243516" indent="-243516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1" dirty="0">
                <a:latin typeface="Arial" pitchFamily="34" charset="0"/>
                <a:ea typeface="Calibri"/>
                <a:cs typeface="Arial" pitchFamily="34" charset="0"/>
              </a:rPr>
              <a:t>субсидируются затраты субъектов МСП по приобретению оборудования, включенного в амортизационные группы (вторая и выше), утвержденные постановлением Правительства Российской Федерации от 01 января 2002 года №1  «О Классификации основных средств, включаемых в амортизационные группы», включая затраты на монтаж оборудования и (или) развития, и (или) модернизации производства товаров (работ, услуг)</a:t>
            </a:r>
          </a:p>
          <a:p>
            <a:pPr marL="243516" indent="-243516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1" dirty="0">
                <a:latin typeface="Arial" pitchFamily="34" charset="0"/>
                <a:ea typeface="Calibri"/>
                <a:cs typeface="Arial" pitchFamily="34" charset="0"/>
              </a:rPr>
              <a:t>размер субсидии не более 50% от фактически произведённых затрат на одного субъекта МСП</a:t>
            </a:r>
          </a:p>
          <a:p>
            <a:pPr algn="ctr"/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846211" y="3442474"/>
            <a:ext cx="6081463" cy="1458162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endParaRPr lang="ru-RU" sz="1200" b="1" u="sng" dirty="0">
              <a:ea typeface="Calibri"/>
              <a:cs typeface="Times New Roman"/>
            </a:endParaRPr>
          </a:p>
          <a:p>
            <a:r>
              <a:rPr lang="ru-RU" sz="1200" b="1" u="sng" dirty="0">
                <a:latin typeface="Arial" pitchFamily="34" charset="0"/>
                <a:ea typeface="Calibri"/>
                <a:cs typeface="Arial" pitchFamily="34" charset="0"/>
              </a:rPr>
              <a:t>Ограничения по оборудованию:</a:t>
            </a:r>
          </a:p>
          <a:p>
            <a:pPr marL="243516" indent="-243516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1" dirty="0">
                <a:latin typeface="Arial" pitchFamily="34" charset="0"/>
                <a:ea typeface="Calibri"/>
                <a:cs typeface="Arial" pitchFamily="34" charset="0"/>
              </a:rPr>
              <a:t>оборудование, предназначенное для осуществления оптовой и розничной торговой деятельности субъектами МСП, за исключением транспортных средств, предназначенных для перевозки продукции собственного производства</a:t>
            </a:r>
          </a:p>
          <a:p>
            <a:pPr marL="243516" indent="-243516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1" dirty="0">
                <a:latin typeface="Arial" pitchFamily="34" charset="0"/>
                <a:ea typeface="Calibri"/>
                <a:cs typeface="Arial" pitchFamily="34" charset="0"/>
              </a:rPr>
              <a:t>оборудование, бывшее в эксплуатации более 5 лет</a:t>
            </a:r>
          </a:p>
          <a:p>
            <a:pPr marL="243516" indent="-243516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1" dirty="0">
                <a:latin typeface="Arial" pitchFamily="34" charset="0"/>
                <a:ea typeface="Calibri"/>
                <a:cs typeface="Arial" pitchFamily="34" charset="0"/>
              </a:rPr>
              <a:t>легковые автомобили и воздушные суда </a:t>
            </a:r>
          </a:p>
          <a:p>
            <a:pPr algn="ctr"/>
            <a:endParaRPr lang="ru-RU" sz="1200" b="1" dirty="0"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44" y="3435846"/>
            <a:ext cx="2052916" cy="97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56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276" y="195576"/>
            <a:ext cx="742950" cy="74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83272" y="302894"/>
            <a:ext cx="7182418" cy="634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Мероприятие</a:t>
            </a:r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«Частичная компенсация затрат субъектов малого и среднего предпринимательства, связанных с участием в выставочно - ярмарочных мероприятиях»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34849" y="1028870"/>
            <a:ext cx="287445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04609" y="195576"/>
            <a:ext cx="7178643" cy="91671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ru-RU" dirty="0">
              <a:solidFill>
                <a:schemeClr val="tx1"/>
              </a:solidFill>
              <a:effectLst>
                <a:outerShdw blurRad="101600" dir="3360000" algn="ctr" rotWithShape="0">
                  <a:schemeClr val="tx1">
                    <a:lumMod val="85000"/>
                    <a:lumOff val="15000"/>
                    <a:alpha val="90000"/>
                  </a:scheme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43940" y="1113248"/>
            <a:ext cx="7061081" cy="576063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Объем финансирования 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300 тыс. 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руб.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 счет средств бюджета городского округа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409732"/>
            <a:ext cx="2644401" cy="1404156"/>
          </a:xfrm>
          <a:prstGeom prst="rect">
            <a:avLst/>
          </a:prstGeom>
        </p:spPr>
      </p:pic>
      <p:sp>
        <p:nvSpPr>
          <p:cNvPr id="15" name="Скругленный прямоугольник 14"/>
          <p:cNvSpPr/>
          <p:nvPr/>
        </p:nvSpPr>
        <p:spPr>
          <a:xfrm>
            <a:off x="1979712" y="1899550"/>
            <a:ext cx="6408713" cy="2806094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>
              <a:lnSpc>
                <a:spcPct val="120000"/>
              </a:lnSpc>
            </a:pPr>
            <a:endParaRPr lang="ru-RU" sz="1200" u="sng" dirty="0"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400" b="1" u="sng" dirty="0">
                <a:latin typeface="Arial" pitchFamily="34" charset="0"/>
                <a:ea typeface="Calibri"/>
                <a:cs typeface="Arial" pitchFamily="34" charset="0"/>
              </a:rPr>
              <a:t>Условия предоставления субсидии:</a:t>
            </a:r>
          </a:p>
          <a:p>
            <a:pPr marL="243516" indent="-243516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400" b="1" dirty="0">
                <a:latin typeface="Arial" pitchFamily="34" charset="0"/>
                <a:ea typeface="Calibri"/>
                <a:cs typeface="Arial" pitchFamily="34" charset="0"/>
              </a:rPr>
              <a:t>предоставляются на конкурсной основе</a:t>
            </a:r>
          </a:p>
          <a:p>
            <a:pPr>
              <a:lnSpc>
                <a:spcPct val="120000"/>
              </a:lnSpc>
            </a:pPr>
            <a:endParaRPr lang="ru-RU" sz="14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43516" indent="-243516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400" b="1" dirty="0">
                <a:latin typeface="Arial" pitchFamily="34" charset="0"/>
                <a:ea typeface="Calibri"/>
                <a:cs typeface="Arial" pitchFamily="34" charset="0"/>
              </a:rPr>
              <a:t>субсидируются затраты субъектов </a:t>
            </a:r>
          </a:p>
          <a:p>
            <a:pPr marL="243516" indent="-243516" algn="just">
              <a:lnSpc>
                <a:spcPct val="120000"/>
              </a:lnSpc>
              <a:buFont typeface="Wingdings" pitchFamily="2" charset="2"/>
              <a:buChar char="Ø"/>
            </a:pPr>
            <a:endParaRPr lang="ru-RU" sz="14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43516" indent="-243516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400" b="1" dirty="0">
                <a:latin typeface="Arial" pitchFamily="34" charset="0"/>
                <a:ea typeface="Calibri"/>
                <a:cs typeface="Arial" pitchFamily="34" charset="0"/>
              </a:rPr>
              <a:t>(з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атраты на регистрационный взнос, затраты на аренду выставочной площади, затраты на оборудование стенда и др.)</a:t>
            </a:r>
          </a:p>
          <a:p>
            <a:pPr algn="just">
              <a:lnSpc>
                <a:spcPct val="120000"/>
              </a:lnSpc>
            </a:pPr>
            <a:endParaRPr lang="ru-RU" sz="14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43516" indent="-243516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400" b="1" dirty="0">
                <a:latin typeface="Arial" pitchFamily="34" charset="0"/>
                <a:ea typeface="Calibri"/>
                <a:cs typeface="Arial" pitchFamily="34" charset="0"/>
              </a:rPr>
              <a:t>размер субсидии 80% от фактически произведённых затрат, но не более </a:t>
            </a:r>
            <a:r>
              <a:rPr lang="ru-RU" sz="1800" b="1" dirty="0">
                <a:latin typeface="Arial" pitchFamily="34" charset="0"/>
                <a:ea typeface="Calibri"/>
                <a:cs typeface="Arial" pitchFamily="34" charset="0"/>
              </a:rPr>
              <a:t>300</a:t>
            </a:r>
            <a:r>
              <a:rPr lang="ru-RU" sz="1400" b="1" dirty="0">
                <a:latin typeface="Arial" pitchFamily="34" charset="0"/>
                <a:ea typeface="Calibri"/>
                <a:cs typeface="Arial" pitchFamily="34" charset="0"/>
              </a:rPr>
              <a:t> тыс. </a:t>
            </a:r>
            <a:r>
              <a:rPr lang="ru-RU" sz="1400" b="1" dirty="0" smtClean="0">
                <a:latin typeface="Arial" pitchFamily="34" charset="0"/>
                <a:ea typeface="Calibri"/>
                <a:cs typeface="Arial" pitchFamily="34" charset="0"/>
              </a:rPr>
              <a:t>руб. </a:t>
            </a:r>
            <a:r>
              <a:rPr lang="ru-RU" sz="1400" b="1" dirty="0">
                <a:latin typeface="Arial" pitchFamily="34" charset="0"/>
                <a:ea typeface="Calibri"/>
                <a:cs typeface="Arial" pitchFamily="34" charset="0"/>
              </a:rPr>
              <a:t>на одного субъекта МСП</a:t>
            </a:r>
            <a:r>
              <a:rPr lang="ru-RU" sz="1400" b="1" u="sng" dirty="0">
                <a:latin typeface="Arial" pitchFamily="34" charset="0"/>
                <a:ea typeface="Calibri"/>
                <a:cs typeface="Arial" pitchFamily="34" charset="0"/>
              </a:rPr>
              <a:t> </a:t>
            </a:r>
          </a:p>
          <a:p>
            <a:pPr marL="243516" indent="-243516" algn="just">
              <a:lnSpc>
                <a:spcPct val="120000"/>
              </a:lnSpc>
              <a:buFont typeface="Wingdings" pitchFamily="2" charset="2"/>
              <a:buChar char="Ø"/>
            </a:pPr>
            <a:endParaRPr lang="ru-RU" sz="14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09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276" y="195576"/>
            <a:ext cx="742950" cy="74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9147" y="195576"/>
            <a:ext cx="7034104" cy="7417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Мероприятие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«Оказание имущественной поддержки субъектам малого и среднего </a:t>
            </a:r>
            <a:r>
              <a:rPr lang="ru-RU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предпринимательства»</a:t>
            </a:r>
            <a:endParaRPr lang="ru-RU" sz="1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4849" y="1028870"/>
            <a:ext cx="287445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04609" y="195576"/>
            <a:ext cx="7178643" cy="916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ru-RU" dirty="0" smtClean="0">
              <a:solidFill>
                <a:schemeClr val="tx1"/>
              </a:solidFill>
              <a:effectLst>
                <a:outerShdw blurRad="101600" dir="3360000" algn="ctr" rotWithShape="0">
                  <a:schemeClr val="tx1">
                    <a:lumMod val="85000"/>
                    <a:lumOff val="15000"/>
                    <a:alpha val="90000"/>
                  </a:schemeClr>
                </a:outerShdw>
              </a:effectLst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07690" y="1419622"/>
            <a:ext cx="7317018" cy="2718805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>
              <a:lnSpc>
                <a:spcPct val="120000"/>
              </a:lnSpc>
            </a:pPr>
            <a:endParaRPr lang="ru-RU" sz="1200" u="sng" dirty="0"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1400" b="1" u="sng" dirty="0"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400" b="1" u="sng" dirty="0">
                <a:latin typeface="Arial" pitchFamily="34" charset="0"/>
                <a:ea typeface="Calibri"/>
                <a:cs typeface="Arial" pitchFamily="34" charset="0"/>
              </a:rPr>
              <a:t>Условия предоставления: </a:t>
            </a:r>
          </a:p>
          <a:p>
            <a:pPr marL="243516" indent="-243516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400" b="1" dirty="0">
                <a:latin typeface="Arial" pitchFamily="34" charset="0"/>
                <a:ea typeface="Calibri"/>
                <a:cs typeface="Arial" pitchFamily="34" charset="0"/>
              </a:rPr>
              <a:t>субъектам МСП – льготная ставка арендной платы 50% (предприятия, оказывающие бытовые услуги и услуги спорта населению; осуществляющие торговлю книгами, производство хлебобулочных изделий; общественное питание без права продажи алкоголя; частные детские сады; здравоохранение (кроме стоматологии);</a:t>
            </a:r>
          </a:p>
          <a:p>
            <a:pPr marL="243516" indent="-243516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400" b="1" dirty="0">
                <a:latin typeface="Arial" pitchFamily="34" charset="0"/>
                <a:ea typeface="Calibri"/>
                <a:cs typeface="Arial" pitchFamily="34" charset="0"/>
              </a:rPr>
              <a:t>снижение арендной платы в виде компенсации затрат на капитальный ремонт субъектам МСП (не более 50%  от размера годовой арендной платы, уплачиваемой арендатором)</a:t>
            </a:r>
          </a:p>
          <a:p>
            <a:pPr marL="243516" indent="-243516">
              <a:lnSpc>
                <a:spcPct val="120000"/>
              </a:lnSpc>
              <a:buFont typeface="Wingdings" pitchFamily="2" charset="2"/>
              <a:buChar char="Ø"/>
            </a:pPr>
            <a:endParaRPr lang="ru-RU" sz="1200" dirty="0">
              <a:ea typeface="Calibri"/>
              <a:cs typeface="Times New Roman"/>
            </a:endParaRPr>
          </a:p>
          <a:p>
            <a:pPr algn="just">
              <a:lnSpc>
                <a:spcPct val="120000"/>
              </a:lnSpc>
            </a:pPr>
            <a:endParaRPr lang="ru-RU" sz="1400" b="1" dirty="0">
              <a:ea typeface="Calibri"/>
              <a:cs typeface="Times New Roman"/>
            </a:endParaRPr>
          </a:p>
          <a:p>
            <a:pPr marL="243516" indent="-243516" algn="just">
              <a:lnSpc>
                <a:spcPct val="120000"/>
              </a:lnSpc>
              <a:buFont typeface="Wingdings" pitchFamily="2" charset="2"/>
              <a:buChar char="Ø"/>
            </a:pPr>
            <a:endParaRPr lang="ru-RU" sz="14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0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259" y="107535"/>
            <a:ext cx="742950" cy="74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49741" y="195486"/>
            <a:ext cx="7245112" cy="540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Требования к субъектам МСП для получения субсидии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12057" y="1180544"/>
            <a:ext cx="287445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45237" y="839528"/>
            <a:ext cx="8185628" cy="706109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just"/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b="1" dirty="0">
                <a:latin typeface="Arial" pitchFamily="34" charset="0"/>
                <a:cs typeface="Arial" pitchFamily="34" charset="0"/>
              </a:rPr>
              <a:t>1.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Субъект зарегистрирован в качестве юридического лица или индивидуального предпринимателя в ИФНС России по г. Домодедово и осуществляет деятельность на территории городского округа в течение календарного года, в котором предоставляется субсидия </a:t>
            </a:r>
          </a:p>
          <a:p>
            <a:pPr algn="ctr"/>
            <a:endParaRPr lang="ru-RU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7577" y="1665601"/>
            <a:ext cx="8175678" cy="590768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>
                <a:latin typeface="Arial" pitchFamily="34" charset="0"/>
                <a:cs typeface="Arial" pitchFamily="34" charset="0"/>
              </a:rPr>
              <a:t>2. Отсутствие у субъекта МСП просроченной задолженности по начисленным налогам, сборам и иным обязательным платежам в бюджеты любого уровня или государственные внебюджетные фонды на дату подачи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заявления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на участие в конкурсе</a:t>
            </a:r>
          </a:p>
          <a:p>
            <a:pPr algn="just"/>
            <a:endParaRPr lang="ru-RU" sz="1200" dirty="0"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93291" y="2386063"/>
            <a:ext cx="8185630" cy="314384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just"/>
            <a:endParaRPr lang="ru-RU" sz="1200" dirty="0"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>
                <a:latin typeface="Arial" pitchFamily="34" charset="0"/>
                <a:cs typeface="Arial" pitchFamily="34" charset="0"/>
              </a:rPr>
              <a:t>3. Отсутствие в отношении субъекта МСП  процедуры  ликвидации или банкротства</a:t>
            </a:r>
          </a:p>
          <a:p>
            <a:pPr algn="ctr"/>
            <a:endParaRPr lang="ru-RU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4463" y="2789391"/>
            <a:ext cx="8163287" cy="744254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ctr"/>
            <a:endParaRPr lang="ru-RU" sz="1200" dirty="0"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>
                <a:latin typeface="Arial" pitchFamily="34" charset="0"/>
                <a:cs typeface="Arial" pitchFamily="34" charset="0"/>
              </a:rPr>
              <a:t>4. Размер среднемесячной заработной платы работников субъекта МСП должен составлять не менее величины минимальной заработной платы на территории Московской области, устанавливаемой на основании трехстороннего соглашения, действующего на момент подачи заявления</a:t>
            </a:r>
          </a:p>
          <a:p>
            <a:endParaRPr lang="ru-RU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67578" y="3647731"/>
            <a:ext cx="8175677" cy="876167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just"/>
            <a:r>
              <a:rPr lang="ru-RU" sz="1200" b="1" dirty="0">
                <a:latin typeface="Arial" pitchFamily="34" charset="0"/>
                <a:cs typeface="Arial" pitchFamily="34" charset="0"/>
              </a:rPr>
              <a:t>5. Предприятия в сфере производства товаров (работ, услуг) за исключением видов деятельности, включенных в разделы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В, G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, K, L, M, N, O, S , T, U Общероссийского классификатора видов экономической деятельности (ОК 029-2014), при этом поддержка не может оказываться субъектам малого и среднего предпринимательства, осуществляющим производство и реализацию подакцизных товаров 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125344" y="1154011"/>
            <a:ext cx="199407" cy="128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право 22"/>
          <p:cNvSpPr/>
          <p:nvPr/>
        </p:nvSpPr>
        <p:spPr>
          <a:xfrm>
            <a:off x="125344" y="1896766"/>
            <a:ext cx="199407" cy="128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ru-RU" dirty="0"/>
          </a:p>
        </p:txBody>
      </p:sp>
      <p:sp>
        <p:nvSpPr>
          <p:cNvPr id="24" name="Стрелка вправо 23"/>
          <p:cNvSpPr/>
          <p:nvPr/>
        </p:nvSpPr>
        <p:spPr>
          <a:xfrm>
            <a:off x="125344" y="2494774"/>
            <a:ext cx="199407" cy="128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ru-RU" dirty="0"/>
          </a:p>
        </p:txBody>
      </p:sp>
      <p:sp>
        <p:nvSpPr>
          <p:cNvPr id="25" name="Стрелка вправо 24"/>
          <p:cNvSpPr/>
          <p:nvPr/>
        </p:nvSpPr>
        <p:spPr>
          <a:xfrm>
            <a:off x="125344" y="3097299"/>
            <a:ext cx="199407" cy="128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ru-RU" dirty="0"/>
          </a:p>
        </p:txBody>
      </p:sp>
      <p:sp>
        <p:nvSpPr>
          <p:cNvPr id="26" name="Стрелка вправо 25"/>
          <p:cNvSpPr/>
          <p:nvPr/>
        </p:nvSpPr>
        <p:spPr>
          <a:xfrm>
            <a:off x="107225" y="4021596"/>
            <a:ext cx="199407" cy="128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68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259" y="107535"/>
            <a:ext cx="742950" cy="74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84459" y="195486"/>
            <a:ext cx="7776863" cy="540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Порядок предоставления и рассмотрения </a:t>
            </a:r>
          </a:p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заявления на получение субсидии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12057" y="1180544"/>
            <a:ext cx="287445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84458" y="904347"/>
            <a:ext cx="8281276" cy="665165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ctr"/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200" b="1" dirty="0">
                <a:latin typeface="Arial" pitchFamily="34" charset="0"/>
                <a:cs typeface="Arial" pitchFamily="34" charset="0"/>
              </a:rPr>
              <a:t>1. Размещение на официальном сайте </a:t>
            </a:r>
            <a:r>
              <a: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www.domod.ru</a:t>
            </a:r>
            <a:r>
              <a:rPr lang="en-US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извещения о конкурсном отборе по мероприятию с указанием сроков начала и окончания приема документов (сентябрь 2017 года)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84458" y="2496748"/>
            <a:ext cx="8281276" cy="669068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just"/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>
                <a:latin typeface="Arial" pitchFamily="34" charset="0"/>
                <a:cs typeface="Arial" pitchFamily="34" charset="0"/>
              </a:rPr>
              <a:t>3. Отдел не позднее 5 рабочих дней с даты окончания срока приема заявлений  направляет Заявление и пакет документов  для рассмотрения в Комиссию при Администрации городского округа Домодедово</a:t>
            </a:r>
          </a:p>
          <a:p>
            <a:pPr algn="ctr"/>
            <a:endParaRPr lang="ru-RU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84459" y="3273828"/>
            <a:ext cx="8281276" cy="648072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just"/>
            <a:endParaRPr lang="ru-RU" sz="1200" b="1" dirty="0"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>
                <a:latin typeface="Arial" pitchFamily="34" charset="0"/>
                <a:cs typeface="Arial" pitchFamily="34" charset="0"/>
              </a:rPr>
              <a:t>4. Комиссия не позднее 5 рабочих дней определяет заявителей, чьи заявления и документы соответствуют условиям конкурса, и принимает решение о предоставлении либо об отказе в предоставлении субсидии</a:t>
            </a:r>
          </a:p>
          <a:p>
            <a:pPr algn="ctr"/>
            <a:endParaRPr lang="ru-RU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84458" y="4026317"/>
            <a:ext cx="8281275" cy="486053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just"/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>
                <a:latin typeface="Arial" pitchFamily="34" charset="0"/>
                <a:cs typeface="Arial" pitchFamily="34" charset="0"/>
              </a:rPr>
              <a:t>5. Заключение между Администрацией городского округа Домодедово и субъектом МСП договора о предоставлении целевых средств и принятых обязательствах </a:t>
            </a:r>
          </a:p>
          <a:p>
            <a:pPr algn="ctr"/>
            <a:endParaRPr lang="ru-RU" sz="1200" b="1" dirty="0">
              <a:cs typeface="Times New Roman" panose="02020603050405020304" pitchFamily="18" charset="0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4" y="1612592"/>
            <a:ext cx="1125415" cy="820674"/>
          </a:xfrm>
          <a:prstGeom prst="rect">
            <a:avLst/>
          </a:prstGeom>
        </p:spPr>
      </p:pic>
      <p:sp>
        <p:nvSpPr>
          <p:cNvPr id="18" name="Скругленный прямоугольник 17"/>
          <p:cNvSpPr/>
          <p:nvPr/>
        </p:nvSpPr>
        <p:spPr>
          <a:xfrm>
            <a:off x="1182579" y="1660893"/>
            <a:ext cx="7483155" cy="724072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just"/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200" b="1" dirty="0">
                <a:latin typeface="Arial" pitchFamily="34" charset="0"/>
                <a:cs typeface="Arial" pitchFamily="34" charset="0"/>
              </a:rPr>
              <a:t>2. Представление субъектом МСП в установленные сроки заявления с перечнем необходимых и обязательных документов в отдел инвестиций и предпринимательства комитета по экономике Администрации городского округа Домодедово (далее – Отдел)  на бумажном носителе строго по форме</a:t>
            </a:r>
          </a:p>
          <a:p>
            <a:pPr algn="just"/>
            <a:endParaRPr lang="ru-RU" sz="1200" dirty="0"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71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259" y="107535"/>
            <a:ext cx="742950" cy="741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02456" y="302894"/>
            <a:ext cx="5505922" cy="351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Возврат субсидии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12057" y="1180544"/>
            <a:ext cx="287445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2" rIns="91427" bIns="45712" spcCol="0"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9552" y="849293"/>
            <a:ext cx="7992888" cy="642337"/>
          </a:xfrm>
          <a:prstGeom prst="roundRect">
            <a:avLst/>
          </a:prstGeom>
          <a:gradFill>
            <a:gsLst>
              <a:gs pos="100000">
                <a:schemeClr val="accent1">
                  <a:lumMod val="40000"/>
                  <a:lumOff val="60000"/>
                </a:schemeClr>
              </a:gs>
              <a:gs pos="100000">
                <a:schemeClr val="accent3">
                  <a:tint val="32000"/>
                  <a:satMod val="250000"/>
                </a:schemeClr>
              </a:gs>
              <a:gs pos="0">
                <a:schemeClr val="bg2">
                  <a:lumMod val="75000"/>
                </a:schemeClr>
              </a:gs>
            </a:gsLst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>
              <a:lnSpc>
                <a:spcPct val="150000"/>
              </a:lnSpc>
            </a:pP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1. Субъектом МСП не представлена отчетность и документы, установленные договором </a:t>
            </a:r>
          </a:p>
          <a:p>
            <a:pPr>
              <a:lnSpc>
                <a:spcPct val="150000"/>
              </a:lnSpc>
            </a:pPr>
            <a:endParaRPr lang="ru-RU" sz="12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9553" y="1707654"/>
            <a:ext cx="7992888" cy="707556"/>
          </a:xfrm>
          <a:prstGeom prst="roundRect">
            <a:avLst/>
          </a:prstGeom>
          <a:gradFill>
            <a:gsLst>
              <a:gs pos="100000">
                <a:schemeClr val="accent1">
                  <a:lumMod val="40000"/>
                  <a:lumOff val="60000"/>
                </a:schemeClr>
              </a:gs>
              <a:gs pos="100000">
                <a:schemeClr val="accent3">
                  <a:tint val="32000"/>
                  <a:satMod val="250000"/>
                </a:schemeClr>
              </a:gs>
              <a:gs pos="0">
                <a:schemeClr val="bg2">
                  <a:lumMod val="75000"/>
                </a:schemeClr>
              </a:gs>
            </a:gsLst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>
              <a:lnSpc>
                <a:spcPct val="150000"/>
              </a:lnSpc>
            </a:pPr>
            <a:endParaRPr lang="ru-RU" sz="1000" b="1" dirty="0"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2. Выявление факта недостоверности сведений, изложенных в представленных документах и отчетности, установленных договором</a:t>
            </a:r>
          </a:p>
          <a:p>
            <a:pPr>
              <a:lnSpc>
                <a:spcPct val="150000"/>
              </a:lnSpc>
            </a:pPr>
            <a:endParaRPr lang="ru-RU" sz="16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39552" y="2643758"/>
            <a:ext cx="7992888" cy="482960"/>
          </a:xfrm>
          <a:prstGeom prst="roundRect">
            <a:avLst/>
          </a:prstGeom>
          <a:gradFill>
            <a:gsLst>
              <a:gs pos="100000">
                <a:schemeClr val="accent1">
                  <a:lumMod val="40000"/>
                  <a:lumOff val="60000"/>
                </a:schemeClr>
              </a:gs>
              <a:gs pos="100000">
                <a:schemeClr val="accent3">
                  <a:tint val="32000"/>
                  <a:satMod val="250000"/>
                </a:schemeClr>
              </a:gs>
              <a:gs pos="0">
                <a:schemeClr val="bg2">
                  <a:lumMod val="75000"/>
                </a:schemeClr>
              </a:gs>
            </a:gsLst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>
              <a:lnSpc>
                <a:spcPct val="150000"/>
              </a:lnSpc>
            </a:pPr>
            <a:endParaRPr lang="ru-RU" sz="1000" b="1" dirty="0"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3. Выявление факта нецелевого использования предоставленной субсидии </a:t>
            </a:r>
          </a:p>
          <a:p>
            <a:pPr>
              <a:lnSpc>
                <a:spcPct val="150000"/>
              </a:lnSpc>
            </a:pPr>
            <a:endParaRPr lang="ru-RU" sz="12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9553" y="3363838"/>
            <a:ext cx="7992888" cy="418385"/>
          </a:xfrm>
          <a:prstGeom prst="roundRect">
            <a:avLst/>
          </a:prstGeom>
          <a:gradFill>
            <a:gsLst>
              <a:gs pos="100000">
                <a:schemeClr val="accent1">
                  <a:lumMod val="40000"/>
                  <a:lumOff val="60000"/>
                </a:schemeClr>
              </a:gs>
              <a:gs pos="100000">
                <a:schemeClr val="accent3">
                  <a:tint val="32000"/>
                  <a:satMod val="250000"/>
                </a:schemeClr>
              </a:gs>
              <a:gs pos="0">
                <a:schemeClr val="bg2">
                  <a:lumMod val="75000"/>
                </a:schemeClr>
              </a:gs>
            </a:gsLst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 algn="just">
              <a:lnSpc>
                <a:spcPct val="150000"/>
              </a:lnSpc>
            </a:pPr>
            <a:endParaRPr lang="ru-RU" sz="1000" b="1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1000" b="1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4. Нарушение условий, установленных при предоставлении субсидии</a:t>
            </a:r>
          </a:p>
          <a:p>
            <a:pPr>
              <a:lnSpc>
                <a:spcPct val="150000"/>
              </a:lnSpc>
            </a:pPr>
            <a:r>
              <a:rPr lang="ru-RU" sz="1200" b="1" dirty="0">
                <a:cs typeface="Times New Roman" panose="02020603050405020304" pitchFamily="18" charset="0"/>
              </a:rPr>
              <a:t> </a:t>
            </a:r>
            <a:endParaRPr lang="ru-RU" sz="1000" b="1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12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39553" y="4011910"/>
            <a:ext cx="7992887" cy="418385"/>
          </a:xfrm>
          <a:prstGeom prst="roundRect">
            <a:avLst/>
          </a:prstGeom>
          <a:gradFill>
            <a:gsLst>
              <a:gs pos="100000">
                <a:schemeClr val="accent1">
                  <a:lumMod val="40000"/>
                  <a:lumOff val="60000"/>
                </a:schemeClr>
              </a:gs>
              <a:gs pos="100000">
                <a:schemeClr val="accent3">
                  <a:tint val="32000"/>
                  <a:satMod val="250000"/>
                </a:schemeClr>
              </a:gs>
              <a:gs pos="0">
                <a:schemeClr val="bg2">
                  <a:lumMod val="75000"/>
                </a:schemeClr>
              </a:gs>
            </a:gsLst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rtlCol="0" anchor="ctr"/>
          <a:lstStyle/>
          <a:p>
            <a:pPr>
              <a:lnSpc>
                <a:spcPct val="150000"/>
              </a:lnSpc>
            </a:pPr>
            <a:endParaRPr lang="ru-RU" sz="1000" b="1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5. Полное невыполнение получателем обязательств по договору </a:t>
            </a:r>
          </a:p>
          <a:p>
            <a:pPr>
              <a:lnSpc>
                <a:spcPct val="150000"/>
              </a:lnSpc>
            </a:pPr>
            <a:endParaRPr lang="ru-RU" sz="12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42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1328</TotalTime>
  <Words>1183</Words>
  <Application>Microsoft Office PowerPoint</Application>
  <PresentationFormat>Экран (16:9)</PresentationFormat>
  <Paragraphs>182</Paragraphs>
  <Slides>13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Панкова Н.В.</dc:creator>
  <cp:lastModifiedBy>Сысоева Е.А.</cp:lastModifiedBy>
  <cp:revision>215</cp:revision>
  <cp:lastPrinted>2017-06-27T06:36:02Z</cp:lastPrinted>
  <dcterms:created xsi:type="dcterms:W3CDTF">2017-06-19T12:18:49Z</dcterms:created>
  <dcterms:modified xsi:type="dcterms:W3CDTF">2017-06-28T10:56:17Z</dcterms:modified>
</cp:coreProperties>
</file>